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8" r:id="rId6"/>
    <p:sldId id="260" r:id="rId7"/>
    <p:sldId id="264" r:id="rId8"/>
    <p:sldId id="275" r:id="rId9"/>
    <p:sldId id="276" r:id="rId10"/>
    <p:sldId id="285" r:id="rId11"/>
    <p:sldId id="278" r:id="rId12"/>
    <p:sldId id="279" r:id="rId13"/>
    <p:sldId id="281" r:id="rId14"/>
    <p:sldId id="283" r:id="rId15"/>
    <p:sldId id="284" r:id="rId16"/>
    <p:sldId id="286" r:id="rId17"/>
    <p:sldId id="282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85F5EA-95C6-45A5-AE1E-ADD8CFD0962E}" v="346" dt="2020-08-04T11:11:25.105"/>
    <p1510:client id="{3E6B5442-1C17-4B93-8B2A-ED485A83DAD6}" v="2670" dt="2020-08-02T12:29:20.216"/>
    <p1510:client id="{470F2D30-2749-422B-8E4B-F12AEA77BCD1}" v="650" dt="2020-08-03T16:53:49.734"/>
    <p1510:client id="{5C6A6E39-A7DD-406B-9EEB-49CA06A5C514}" v="1328" dt="2020-08-05T12:12:27.192"/>
    <p1510:client id="{98F75DD6-6023-46E7-AF60-7CB3CF69ACDE}" v="858" dt="2020-08-05T16:41:47.3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2" autoAdjust="0"/>
    <p:restoredTop sz="95033" autoAdjust="0"/>
  </p:normalViewPr>
  <p:slideViewPr>
    <p:cSldViewPr snapToGrid="0" snapToObjects="1">
      <p:cViewPr>
        <p:scale>
          <a:sx n="100" d="100"/>
          <a:sy n="100" d="100"/>
        </p:scale>
        <p:origin x="-29" y="-4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8/5/2020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8/5/2020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031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585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724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274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35195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33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880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256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761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38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9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776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15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73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170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592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63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8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6973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076-3417/10/1/58/htm" TargetMode="External"/><Relationship Id="rId2" Type="http://schemas.openxmlformats.org/officeDocument/2006/relationships/hyperlink" Target="https://www.semicolonworld.com/question/60040/representing-voxels-with-matplotlib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0016" y="2742708"/>
            <a:ext cx="7803150" cy="2818121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Constantia"/>
              </a:rPr>
              <a:t>Structured Mesh</a:t>
            </a:r>
            <a:br>
              <a:rPr lang="en-US" sz="5400" b="1" dirty="0">
                <a:latin typeface="Constantia"/>
                <a:cs typeface="Calibri Light"/>
              </a:rPr>
            </a:br>
            <a:r>
              <a:rPr lang="en-US" sz="5400" b="1" dirty="0">
                <a:latin typeface="Constantia"/>
                <a:cs typeface="Calibri Light"/>
              </a:rPr>
              <a:t>Generation</a:t>
            </a:r>
            <a:endParaRPr lang="en-US" sz="5400" b="1" dirty="0">
              <a:latin typeface="Constantia"/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E0D7-1915-488B-BBC1-80104139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8267" y="463443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>
                <a:latin typeface="Constantia"/>
                <a:cs typeface="Calibri Light"/>
              </a:rPr>
              <a:t>Tools</a:t>
            </a:r>
            <a:r>
              <a:rPr lang="en-US" sz="4000" dirty="0">
                <a:latin typeface="Constantia"/>
                <a:cs typeface="Calibri Light"/>
              </a:rPr>
              <a:t> Used</a:t>
            </a:r>
            <a:endParaRPr lang="en-US" sz="4000" dirty="0">
              <a:latin typeface="Constant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F79406-3AEF-4F6C-A1A6-46B49D12CA89}"/>
              </a:ext>
            </a:extLst>
          </p:cNvPr>
          <p:cNvSpPr txBox="1"/>
          <p:nvPr/>
        </p:nvSpPr>
        <p:spPr>
          <a:xfrm>
            <a:off x="3189961" y="1509386"/>
            <a:ext cx="5818991" cy="5008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2"/>
                </a:solidFill>
                <a:cs typeface="Calibri"/>
              </a:rPr>
              <a:t>Language</a:t>
            </a:r>
            <a:r>
              <a:rPr lang="en-US" sz="2400">
                <a:cs typeface="Calibri"/>
              </a:rPr>
              <a:t>: Python Version 3.6.8</a:t>
            </a:r>
            <a:endParaRPr lang="en-US"/>
          </a:p>
          <a:p>
            <a:pPr>
              <a:lnSpc>
                <a:spcPct val="150000"/>
              </a:lnSpc>
            </a:pPr>
            <a:r>
              <a:rPr lang="en-US" sz="2400">
                <a:solidFill>
                  <a:schemeClr val="accent2"/>
                </a:solidFill>
                <a:cs typeface="Calibri"/>
              </a:rPr>
              <a:t>Text Editor</a:t>
            </a:r>
            <a:r>
              <a:rPr lang="en-US" sz="2400">
                <a:cs typeface="Calibri"/>
              </a:rPr>
              <a:t>: Python IDLE</a:t>
            </a:r>
          </a:p>
          <a:p>
            <a:r>
              <a:rPr lang="en-US" sz="2400" dirty="0">
                <a:solidFill>
                  <a:schemeClr val="accent2"/>
                </a:solidFill>
                <a:cs typeface="Calibri"/>
              </a:rPr>
              <a:t>Libraries</a:t>
            </a:r>
            <a:r>
              <a:rPr lang="en-US" sz="2400" dirty="0">
                <a:cs typeface="Calibri"/>
              </a:rPr>
              <a:t>: numpy(numerical calculation), matplotlib(ploting graphs), mpl_toolkits(ploting 3D figures), stl(processing 3D figures in stl </a:t>
            </a:r>
            <a:r>
              <a:rPr lang="en-US" sz="2400">
                <a:cs typeface="Calibri"/>
              </a:rPr>
              <a:t>format), itertools(slicing and iterting triangle vertices)</a:t>
            </a:r>
            <a:endParaRPr lang="en-US" sz="2400" dirty="0"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2"/>
                </a:solidFill>
                <a:cs typeface="Calibri"/>
              </a:rPr>
              <a:t>Operating System</a:t>
            </a:r>
            <a:r>
              <a:rPr lang="en-US" sz="2400">
                <a:cs typeface="Calibri"/>
              </a:rPr>
              <a:t>: Windows 10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2"/>
                </a:solidFill>
                <a:cs typeface="Calibri"/>
              </a:rPr>
              <a:t>Processor</a:t>
            </a:r>
            <a:r>
              <a:rPr lang="en-US" sz="2400" dirty="0">
                <a:cs typeface="Calibri"/>
              </a:rPr>
              <a:t>: Intel Core i5-8300H CPU @ 2.30 GHz</a:t>
            </a:r>
          </a:p>
        </p:txBody>
      </p:sp>
      <p:pic>
        <p:nvPicPr>
          <p:cNvPr id="4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DF22A93D-8F6C-4F9D-8376-FB86EB254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95" y="1826486"/>
            <a:ext cx="2743200" cy="2743200"/>
          </a:xfrm>
          <a:prstGeom prst="rect">
            <a:avLst/>
          </a:prstGeom>
        </p:spPr>
      </p:pic>
      <p:pic>
        <p:nvPicPr>
          <p:cNvPr id="5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D0EB583-025A-45DA-944A-7C4CE4728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9386" y="1827756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050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0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2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F75402-6714-4183-840C-F252F1E9F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222170"/>
            <a:ext cx="4166510" cy="13404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0" i="0" kern="1200">
                <a:solidFill>
                  <a:srgbClr val="EBEBEB"/>
                </a:solidFill>
                <a:latin typeface="Constantia"/>
              </a:rPr>
              <a:t>Why and Where it is used</a:t>
            </a:r>
          </a:p>
        </p:txBody>
      </p:sp>
      <p:sp>
        <p:nvSpPr>
          <p:cNvPr id="23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4" name="Picture 4" descr="A picture containing indoor, photo, person, holding&#10;&#10;Description automatically generated">
            <a:extLst>
              <a:ext uri="{FF2B5EF4-FFF2-40B4-BE49-F238E27FC236}">
                <a16:creationId xmlns:a16="http://schemas.microsoft.com/office/drawing/2014/main" id="{CE2DC368-6AC1-46C0-BE19-946707FBD04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196" r="19159" b="-1"/>
          <a:stretch/>
        </p:blipFill>
        <p:spPr>
          <a:xfrm>
            <a:off x="6294078" y="668574"/>
            <a:ext cx="4673936" cy="5541725"/>
          </a:xfrm>
          <a:prstGeom prst="rect">
            <a:avLst/>
          </a:prstGeom>
          <a:effectLst/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E1453E-3A01-4A7D-B8CD-29551F939915}"/>
              </a:ext>
            </a:extLst>
          </p:cNvPr>
          <p:cNvSpPr txBox="1"/>
          <p:nvPr/>
        </p:nvSpPr>
        <p:spPr>
          <a:xfrm>
            <a:off x="471479" y="1561577"/>
            <a:ext cx="4740618" cy="376454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14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The finite-difference time-domain (FDTD) method is a numerical technique that is widely used to solve Maxwell’s differential equations in the time domain.</a:t>
            </a: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14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Although there are many freely available computer-aided design (CAD) or meshing programs that can directly create an unstructured polygonal mesh there are no freely available </a:t>
            </a:r>
            <a:r>
              <a:rPr lang="en-US" sz="140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meshers</a:t>
            </a:r>
            <a:r>
              <a:rPr lang="en-US" sz="14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that create structured cuboid meshes with sufficient generality for practical EM simulations of complex structures.</a:t>
            </a: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14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Therefore we have developed a Python code for uniform and non-uniform structured mesh generation.</a:t>
            </a: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endParaRPr lang="en-US" sz="14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14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Moreover, the code can be used as a tool to aid the understanding of mesh generation, and for experimentation with mesh generation techniques.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</a:pPr>
            <a:endParaRPr lang="en-US" sz="11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99282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F6757-FD81-406C-BC50-4396C87E0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0256" y="139091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onstantia"/>
                <a:cs typeface="Calibri Light"/>
              </a:rPr>
              <a:t>Optimization</a:t>
            </a:r>
            <a:endParaRPr lang="en-US" sz="4000" dirty="0">
              <a:latin typeface="Constant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40AE54-34B3-4B56-9BF0-DA1CBF33EAD6}"/>
              </a:ext>
            </a:extLst>
          </p:cNvPr>
          <p:cNvSpPr txBox="1"/>
          <p:nvPr/>
        </p:nvSpPr>
        <p:spPr>
          <a:xfrm>
            <a:off x="5716044" y="903962"/>
            <a:ext cx="6229610" cy="65248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The number of unstructured input elements and structured output elements both have a significant influence on the performance. The number of output elements includes both the cells for the both the objects themselves and the free space in the computational volume.</a:t>
            </a:r>
            <a:endParaRPr lang="en-US"/>
          </a:p>
          <a:p>
            <a:pPr marL="342900" indent="-342900">
              <a:buFont typeface="Arial"/>
              <a:buChar char="•"/>
            </a:pP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cs typeface="Calibri" panose="020F0502020204030204"/>
              </a:rPr>
              <a:t>The resulted output is generated using Windows 10 PC with Intel Core i5 8300H CPU running at 2.30GHz.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Figure shows how the CPU-time increases with the number of output elements.</a:t>
            </a:r>
            <a:endParaRPr lang="en-US" sz="2000" dirty="0">
              <a:cs typeface="Calibri" panose="020F0502020204030204"/>
            </a:endParaRPr>
          </a:p>
          <a:p>
            <a:pPr marL="342900" indent="-34290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The parallelization of the algorithm with regard to casting different rays on separate computational cores with the help of GPU has not been fully </a:t>
            </a:r>
            <a:r>
              <a:rPr lang="en-US" sz="2000">
                <a:ea typeface="+mn-lt"/>
                <a:cs typeface="+mn-lt"/>
              </a:rPr>
              <a:t>implemented. This will substantially improve the </a:t>
            </a:r>
            <a:r>
              <a:rPr lang="en-US" sz="2000" dirty="0">
                <a:ea typeface="+mn-lt"/>
                <a:cs typeface="+mn-lt"/>
              </a:rPr>
              <a:t>performance on large models.</a:t>
            </a:r>
            <a:endParaRPr lang="en-US" sz="2000"/>
          </a:p>
          <a:p>
            <a:endParaRPr lang="en-US" dirty="0">
              <a:cs typeface="Calibri" panose="020F0502020204030204"/>
            </a:endParaRPr>
          </a:p>
        </p:txBody>
      </p:sp>
      <p:pic>
        <p:nvPicPr>
          <p:cNvPr id="4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359030A-CCA4-42AB-9465-E0DC52E48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83" y="1529781"/>
            <a:ext cx="5404981" cy="380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80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E0D7-1915-488B-BBC1-80104139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6075" y="473882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>
                <a:latin typeface="Constantia"/>
                <a:ea typeface="+mj-lt"/>
                <a:cs typeface="+mj-lt"/>
              </a:rPr>
              <a:t>Conclusion</a:t>
            </a:r>
            <a:endParaRPr lang="en-US">
              <a:latin typeface="Constant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F79406-3AEF-4F6C-A1A6-46B49D12CA89}"/>
              </a:ext>
            </a:extLst>
          </p:cNvPr>
          <p:cNvSpPr txBox="1"/>
          <p:nvPr/>
        </p:nvSpPr>
        <p:spPr>
          <a:xfrm>
            <a:off x="3189961" y="1509386"/>
            <a:ext cx="5818991" cy="5761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endParaRPr lang="en-US" sz="2400" dirty="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FEB6DF-14E8-4983-84D3-8529EFFA37DE}"/>
              </a:ext>
            </a:extLst>
          </p:cNvPr>
          <p:cNvSpPr txBox="1"/>
          <p:nvPr/>
        </p:nvSpPr>
        <p:spPr>
          <a:xfrm>
            <a:off x="1510327" y="689849"/>
            <a:ext cx="8696368" cy="524865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/>
              <a:buChar char="•"/>
            </a:pPr>
            <a:r>
              <a:rPr lang="en-US" sz="2000">
                <a:latin typeface="+mj-lt"/>
                <a:ea typeface="+mj-ea"/>
                <a:cs typeface="+mj-cs"/>
              </a:rPr>
              <a:t>This presentation presents an open-source implementation of an algorithm for uniform and nonuniform cuboid mesh generation for FDTD solvers and similar codes.</a:t>
            </a:r>
            <a:endParaRPr lang="en-US" sz="2000" dirty="0"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marL="285750" indent="-285750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/>
              <a:buChar char="•"/>
            </a:pPr>
            <a:r>
              <a:rPr lang="en-US" sz="2000">
                <a:latin typeface="+mj-lt"/>
                <a:ea typeface="+mj-ea"/>
                <a:cs typeface="+mj-cs"/>
              </a:rPr>
              <a:t>The mesher takes an unstructured mesh as input, thus allowing great flexibility in the CAD tools that can be utilized in the initial creation of the simulation geometry. </a:t>
            </a:r>
          </a:p>
        </p:txBody>
      </p:sp>
    </p:spTree>
    <p:extLst>
      <p:ext uri="{BB962C8B-B14F-4D97-AF65-F5344CB8AC3E}">
        <p14:creationId xmlns:p14="http://schemas.microsoft.com/office/powerpoint/2010/main" val="2514701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35D2A-114B-437F-98E9-31DBBFD7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7544" y="437086"/>
            <a:ext cx="10131425" cy="1456267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onstantia"/>
                <a:cs typeface="Calibri Light"/>
              </a:rPr>
              <a:t>References</a:t>
            </a:r>
            <a:endParaRPr lang="en-US" sz="4000" dirty="0">
              <a:latin typeface="Constanti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44420F-247B-402B-AB5D-C8DCFA61E2E9}"/>
              </a:ext>
            </a:extLst>
          </p:cNvPr>
          <p:cNvSpPr txBox="1"/>
          <p:nvPr/>
        </p:nvSpPr>
        <p:spPr>
          <a:xfrm>
            <a:off x="1311057" y="1791222"/>
            <a:ext cx="10436265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Michael K. Berens, Ian D. </a:t>
            </a:r>
            <a:r>
              <a:rPr lang="en-US" sz="2400" err="1">
                <a:ea typeface="+mn-lt"/>
                <a:cs typeface="+mn-lt"/>
              </a:rPr>
              <a:t>Flintoft</a:t>
            </a:r>
            <a:r>
              <a:rPr lang="en-US" sz="2400" dirty="0">
                <a:ea typeface="+mn-lt"/>
                <a:cs typeface="+mn-lt"/>
              </a:rPr>
              <a:t>, John F. Dawson </a:t>
            </a:r>
            <a:r>
              <a:rPr lang="en-US" sz="2400" i="1" dirty="0">
                <a:ea typeface="+mn-lt"/>
                <a:cs typeface="+mn-lt"/>
              </a:rPr>
              <a:t>Open Source Automatic Non-uniform Mesh Generation for FDTD Simulation </a:t>
            </a:r>
            <a:r>
              <a:rPr lang="en-US" sz="2400" dirty="0">
                <a:ea typeface="+mn-lt"/>
                <a:cs typeface="+mn-lt"/>
              </a:rPr>
              <a:t>Jan 2016,  IEEE Antennas and Propagation</a:t>
            </a: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T. Moller and B. Trumbore,  </a:t>
            </a:r>
            <a:r>
              <a:rPr lang="en-US" sz="2400" i="1" dirty="0">
                <a:ea typeface="+mn-lt"/>
                <a:cs typeface="+mn-lt"/>
              </a:rPr>
              <a:t>Fast, minimum storage ray/triangle intersection</a:t>
            </a:r>
            <a:r>
              <a:rPr lang="en-US" sz="2400" dirty="0">
                <a:ea typeface="+mn-lt"/>
                <a:cs typeface="+mn-lt"/>
              </a:rPr>
              <a:t>, ACM SIGGRAPH 2005 Courses, USA: Los Angeles, 2005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/>
              </a:rPr>
              <a:t>Representation of voxels using matplotlib </a:t>
            </a:r>
            <a:r>
              <a:rPr lang="en-US" sz="2400">
                <a:cs typeface="Calibri"/>
              </a:rPr>
              <a:t>available: </a:t>
            </a:r>
            <a:r>
              <a:rPr lang="en-US" sz="2400" i="1" dirty="0"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https://www.semicolonworld.com/question/60040/representing-voxels-with-matplotlib</a:t>
            </a:r>
            <a:r>
              <a:rPr lang="en-US" sz="2400" i="1">
                <a:ea typeface="+mn-lt"/>
                <a:cs typeface="+mn-lt"/>
              </a:rPr>
              <a:t> accessed on July30, 2020</a:t>
            </a:r>
            <a:endParaRPr lang="en-US" sz="2400" i="1" dirty="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2400" dirty="0">
                <a:ea typeface="+mn-lt"/>
                <a:cs typeface="+mn-lt"/>
              </a:rPr>
              <a:t>A Three-Dimensional Cartesian Mesh Generation Algorithm Based on the GPU Parallel Ray Casting Method available </a:t>
            </a:r>
            <a:r>
              <a:rPr lang="en-US" sz="2400">
                <a:ea typeface="+mn-lt"/>
                <a:cs typeface="+mn-lt"/>
              </a:rPr>
              <a:t>: </a:t>
            </a:r>
            <a:r>
              <a:rPr lang="en-US" sz="2400" dirty="0">
                <a:ea typeface="+mn-lt"/>
                <a:cs typeface="+mn-lt"/>
                <a:hlinkClick r:id="rId3"/>
              </a:rPr>
              <a:t>https://www.mdpi.com/2076-3417/10/1/58/htm</a:t>
            </a:r>
            <a:r>
              <a:rPr lang="en-US" sz="2400" i="1">
                <a:ea typeface="+mn-lt"/>
                <a:cs typeface="+mn-lt"/>
              </a:rPr>
              <a:t> accessed on </a:t>
            </a:r>
            <a:endParaRPr lang="en-US" sz="2400" i="1" dirty="0" err="1">
              <a:ea typeface="+mn-lt"/>
              <a:cs typeface="+mn-lt"/>
            </a:endParaRPr>
          </a:p>
          <a:p>
            <a:r>
              <a:rPr lang="en-US" sz="2400" i="1">
                <a:ea typeface="+mn-lt"/>
                <a:cs typeface="+mn-lt"/>
              </a:rPr>
              <a:t>     July 30, 2020</a:t>
            </a:r>
          </a:p>
          <a:p>
            <a:endParaRPr lang="en-US" sz="2400" dirty="0">
              <a:ea typeface="+mn-lt"/>
              <a:cs typeface="+mn-lt"/>
            </a:endParaRPr>
          </a:p>
          <a:p>
            <a:endParaRPr lang="en-US" sz="2400" b="1" dirty="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US" sz="2400" i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96975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en-US" sz="8000">
                <a:latin typeface="Constantia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6760" y="-765132"/>
            <a:ext cx="9449992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100" b="0" i="0" kern="1200">
                <a:latin typeface="Constantia"/>
              </a:rPr>
              <a:t>Summer Research Internship </a:t>
            </a:r>
            <a:br>
              <a:rPr lang="en-US" sz="5100" b="0" i="0" kern="1200" dirty="0">
                <a:latin typeface="Constantia"/>
              </a:rPr>
            </a:br>
            <a:r>
              <a:rPr lang="en-US" sz="5100" b="0" i="0" kern="1200">
                <a:latin typeface="Constantia"/>
              </a:rPr>
              <a:t>Presentation</a:t>
            </a:r>
            <a:endParaRPr lang="en-US">
              <a:latin typeface="Constantia"/>
            </a:endParaRPr>
          </a:p>
        </p:txBody>
      </p:sp>
      <p:pic>
        <p:nvPicPr>
          <p:cNvPr id="3" name="Picture 3" descr="A picture containing cup, plate, mug, food&#10;&#10;Description automatically generated">
            <a:extLst>
              <a:ext uri="{FF2B5EF4-FFF2-40B4-BE49-F238E27FC236}">
                <a16:creationId xmlns:a16="http://schemas.microsoft.com/office/drawing/2014/main" id="{EC686E04-1331-4F50-B71A-064A92F60F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4" y="181570"/>
            <a:ext cx="1212585" cy="1202147"/>
          </a:xfrm>
          <a:prstGeom prst="rect">
            <a:avLst/>
          </a:prstGeom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651EC2-7776-4716-A40C-DEBF18D4E79B}"/>
              </a:ext>
            </a:extLst>
          </p:cNvPr>
          <p:cNvSpPr txBox="1"/>
          <p:nvPr/>
        </p:nvSpPr>
        <p:spPr>
          <a:xfrm>
            <a:off x="1279742" y="3336099"/>
            <a:ext cx="2743199" cy="20467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>
                <a:latin typeface="Constantia"/>
              </a:rPr>
              <a:t>Presented By:</a:t>
            </a:r>
            <a:endParaRPr lang="en-US" sz="2800"/>
          </a:p>
          <a:p>
            <a:pPr>
              <a:spcAft>
                <a:spcPts val="600"/>
              </a:spcAft>
            </a:pPr>
            <a:r>
              <a:rPr lang="en-US" sz="2800">
                <a:latin typeface="Constantia"/>
              </a:rPr>
              <a:t>Rahul Sawlani</a:t>
            </a:r>
          </a:p>
          <a:p>
            <a:pPr>
              <a:spcAft>
                <a:spcPts val="600"/>
              </a:spcAft>
            </a:pPr>
            <a:r>
              <a:rPr lang="en-US" sz="2800">
                <a:latin typeface="Constantia"/>
              </a:rPr>
              <a:t>EEE</a:t>
            </a:r>
          </a:p>
          <a:p>
            <a:pPr>
              <a:spcAft>
                <a:spcPts val="600"/>
              </a:spcAft>
            </a:pPr>
            <a:r>
              <a:rPr lang="en-US" sz="2800">
                <a:latin typeface="Constantia"/>
              </a:rPr>
              <a:t>181230039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03BC3-1F30-4B40-9ADD-D3390979CF1C}"/>
              </a:ext>
            </a:extLst>
          </p:cNvPr>
          <p:cNvSpPr txBox="1"/>
          <p:nvPr/>
        </p:nvSpPr>
        <p:spPr>
          <a:xfrm>
            <a:off x="7727385" y="3332837"/>
            <a:ext cx="3578267" cy="16414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1000"/>
              </a:spcAft>
            </a:pPr>
            <a:r>
              <a:rPr lang="en-US" sz="2800">
                <a:latin typeface="Constantia"/>
              </a:rPr>
              <a:t>Supervised By:</a:t>
            </a:r>
            <a:endParaRPr lang="en-US" sz="2800">
              <a:latin typeface="Constantia"/>
              <a:ea typeface="+mn-lt"/>
              <a:cs typeface="+mn-lt"/>
            </a:endParaRPr>
          </a:p>
          <a:p>
            <a:pPr>
              <a:spcAft>
                <a:spcPts val="1000"/>
              </a:spcAft>
            </a:pPr>
            <a:r>
              <a:rPr lang="en-US" sz="2800">
                <a:latin typeface="Constantia"/>
              </a:rPr>
              <a:t>Dr. Ravi Kumar Arya</a:t>
            </a:r>
            <a:endParaRPr lang="en-US" sz="2800">
              <a:latin typeface="Constantia"/>
              <a:ea typeface="+mn-lt"/>
              <a:cs typeface="+mn-lt"/>
            </a:endParaRPr>
          </a:p>
          <a:p>
            <a:pPr algn="l">
              <a:spcAft>
                <a:spcPts val="1000"/>
              </a:spcAft>
            </a:pPr>
            <a:r>
              <a:rPr lang="en-US" sz="2800">
                <a:latin typeface="Constantia"/>
              </a:rPr>
              <a:t>ECE</a:t>
            </a: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3">
            <a:extLst>
              <a:ext uri="{FF2B5EF4-FFF2-40B4-BE49-F238E27FC236}">
                <a16:creationId xmlns:a16="http://schemas.microsoft.com/office/drawing/2014/main" id="{C7A7561A-42D1-4081-9178-07E66D915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33">
            <a:extLst>
              <a:ext uri="{FF2B5EF4-FFF2-40B4-BE49-F238E27FC236}">
                <a16:creationId xmlns:a16="http://schemas.microsoft.com/office/drawing/2014/main" id="{00BFB622-C141-4747-8A6F-EB592E89A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9" descr="A picture containing green, plane, flying, airplane&#10;&#10;Description automatically generated">
            <a:extLst>
              <a:ext uri="{FF2B5EF4-FFF2-40B4-BE49-F238E27FC236}">
                <a16:creationId xmlns:a16="http://schemas.microsoft.com/office/drawing/2014/main" id="{A3EEBBBB-CE48-41C6-B5A6-8D8924F4C9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461" b="-4"/>
          <a:stretch/>
        </p:blipFill>
        <p:spPr>
          <a:xfrm>
            <a:off x="7060689" y="967430"/>
            <a:ext cx="4163991" cy="2793492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E03BCB9-6F7A-4326-AB17-036A4EA6D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1ADD8-D63F-438D-90AF-7CDD15E17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372" y="487164"/>
            <a:ext cx="5651505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>
                <a:latin typeface="Constantia"/>
                <a:cs typeface="Calibri"/>
              </a:rPr>
              <a:t>What Is Structured Mesh?</a:t>
            </a:r>
            <a:endParaRPr lang="en-US" sz="3200">
              <a:latin typeface="Constantia"/>
            </a:endParaRPr>
          </a:p>
        </p:txBody>
      </p:sp>
      <p:pic>
        <p:nvPicPr>
          <p:cNvPr id="8" name="Picture 8" descr="A picture containing table, flower&#10;&#10;Description automatically generated">
            <a:extLst>
              <a:ext uri="{FF2B5EF4-FFF2-40B4-BE49-F238E27FC236}">
                <a16:creationId xmlns:a16="http://schemas.microsoft.com/office/drawing/2014/main" id="{E31CD1C2-8B0D-4442-B5F3-4E2DE1A8879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95" r="3902" b="-2"/>
          <a:stretch/>
        </p:blipFill>
        <p:spPr>
          <a:xfrm>
            <a:off x="7060690" y="3911798"/>
            <a:ext cx="2006347" cy="1829224"/>
          </a:xfrm>
          <a:prstGeom prst="rect">
            <a:avLst/>
          </a:prstGeom>
          <a:effectLst/>
        </p:spPr>
      </p:pic>
      <p:pic>
        <p:nvPicPr>
          <p:cNvPr id="2" name="Picture 7" descr="A picture containing game, hat, brush&#10;&#10;Description automatically generated">
            <a:extLst>
              <a:ext uri="{FF2B5EF4-FFF2-40B4-BE49-F238E27FC236}">
                <a16:creationId xmlns:a16="http://schemas.microsoft.com/office/drawing/2014/main" id="{1ADE8BDF-392C-48E5-8FF6-68CD33D71C0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3" b="1461"/>
          <a:stretch/>
        </p:blipFill>
        <p:spPr>
          <a:xfrm>
            <a:off x="9217913" y="3911798"/>
            <a:ext cx="2006766" cy="1829224"/>
          </a:xfrm>
          <a:prstGeom prst="rect">
            <a:avLst/>
          </a:prstGeom>
          <a:effectLst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6CEF6E-6AD9-4BB7-8A81-6F2A9BB089A8}"/>
              </a:ext>
            </a:extLst>
          </p:cNvPr>
          <p:cNvSpPr txBox="1"/>
          <p:nvPr/>
        </p:nvSpPr>
        <p:spPr>
          <a:xfrm>
            <a:off x="450545" y="1808315"/>
            <a:ext cx="5190213" cy="47551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400" dirty="0"/>
              <a:t>Structured Mesh is the representation of arbitrary model geometry in the form of regular cuboidal elements as depicted in the pictures. </a:t>
            </a:r>
            <a:endParaRPr lang="en-US" sz="2400">
              <a:cs typeface="Calibri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endParaRPr lang="en-US" sz="2400">
              <a:cs typeface="Calibri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400" dirty="0">
                <a:cs typeface="Calibri"/>
              </a:rPr>
              <a:t>These cuboidal elements are called </a:t>
            </a:r>
            <a:r>
              <a:rPr lang="en-US" sz="2400" dirty="0">
                <a:solidFill>
                  <a:schemeClr val="bg1"/>
                </a:solidFill>
                <a:cs typeface="Calibri"/>
              </a:rPr>
              <a:t>Yee-Cells</a:t>
            </a:r>
            <a:r>
              <a:rPr lang="en-US" sz="2400" dirty="0">
                <a:cs typeface="Calibri"/>
              </a:rPr>
              <a:t> and are the fundamental elements of most Finite-Difference-Time-Domain(FDTD) methods.</a:t>
            </a:r>
          </a:p>
          <a:p>
            <a:pPr>
              <a:spcAft>
                <a:spcPts val="600"/>
              </a:spcAft>
            </a:pPr>
            <a:endParaRPr lang="en-US" sz="2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9390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3" name="Picture 77">
            <a:extLst>
              <a:ext uri="{FF2B5EF4-FFF2-40B4-BE49-F238E27FC236}">
                <a16:creationId xmlns:a16="http://schemas.microsoft.com/office/drawing/2014/main" id="{844EE02A-F0F8-4A23-B21D-CF2066B65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99F13062-7BB6-4A97-B661-CDE2EDEA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82" name="Oval 81">
            <a:extLst>
              <a:ext uri="{FF2B5EF4-FFF2-40B4-BE49-F238E27FC236}">
                <a16:creationId xmlns:a16="http://schemas.microsoft.com/office/drawing/2014/main" id="{44F3197D-248B-46C5-B6EE-003F4E0C6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4" name="Picture 83">
            <a:extLst>
              <a:ext uri="{FF2B5EF4-FFF2-40B4-BE49-F238E27FC236}">
                <a16:creationId xmlns:a16="http://schemas.microsoft.com/office/drawing/2014/main" id="{FFC3E649-106F-4B41-9FF5-327536E4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24" name="Picture 85">
            <a:extLst>
              <a:ext uri="{FF2B5EF4-FFF2-40B4-BE49-F238E27FC236}">
                <a16:creationId xmlns:a16="http://schemas.microsoft.com/office/drawing/2014/main" id="{79F6731C-42C0-45DB-9F9A-B831CBEC5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88" name="Rectangle 87">
            <a:extLst>
              <a:ext uri="{FF2B5EF4-FFF2-40B4-BE49-F238E27FC236}">
                <a16:creationId xmlns:a16="http://schemas.microsoft.com/office/drawing/2014/main" id="{040549E2-C5A5-4ED5-80AB-070FEBDF5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473594"/>
            <a:ext cx="5287143" cy="1379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onstantia"/>
              </a:rPr>
              <a:t>Unstructured </a:t>
            </a:r>
            <a:r>
              <a:rPr lang="en-US">
                <a:latin typeface="Constantia"/>
              </a:rPr>
              <a:t>Triangular Mesh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7A7561A-42D1-4081-9178-07E66D915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33">
            <a:extLst>
              <a:ext uri="{FF2B5EF4-FFF2-40B4-BE49-F238E27FC236}">
                <a16:creationId xmlns:a16="http://schemas.microsoft.com/office/drawing/2014/main" id="{00BFB622-C141-4747-8A6F-EB592E89A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484632"/>
            <a:ext cx="5130204" cy="5739187"/>
          </a:xfrm>
          <a:prstGeom prst="roundRect">
            <a:avLst>
              <a:gd name="adj" fmla="val 0"/>
            </a:avLst>
          </a:prstGeom>
          <a:solidFill>
            <a:schemeClr val="tx1"/>
          </a:solidFill>
          <a:ln w="12700">
            <a:solidFill>
              <a:schemeClr val="tx2">
                <a:lumMod val="75000"/>
              </a:schemeClr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6" name="Picture 516" descr="A picture containing green, kite, flying, beach&#10;&#10;Description automatically generated">
            <a:extLst>
              <a:ext uri="{FF2B5EF4-FFF2-40B4-BE49-F238E27FC236}">
                <a16:creationId xmlns:a16="http://schemas.microsoft.com/office/drawing/2014/main" id="{1D91C10A-DECA-4037-B94E-42033BCDB7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/>
          <a:srcRect t="6227" b="272"/>
          <a:stretch/>
        </p:blipFill>
        <p:spPr>
          <a:xfrm>
            <a:off x="7060689" y="967430"/>
            <a:ext cx="4163991" cy="2793492"/>
          </a:xfrm>
          <a:prstGeom prst="rect">
            <a:avLst/>
          </a:prstGeom>
          <a:effectLst/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9E03BCB9-6F7A-4326-AB17-036A4EA6D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21" name="Content Placeholder 520">
            <a:extLst>
              <a:ext uri="{FF2B5EF4-FFF2-40B4-BE49-F238E27FC236}">
                <a16:creationId xmlns:a16="http://schemas.microsoft.com/office/drawing/2014/main" id="{E17F35F5-C1CD-475E-AED3-1FC40FBC57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509" y="2366069"/>
            <a:ext cx="4764245" cy="419548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charset="2"/>
              <a:buChar char="•"/>
            </a:pPr>
            <a:r>
              <a:rPr lang="en-US" sz="2400"/>
              <a:t>The representation of 3D figures/geometries in the form of  irregular grid of triangles on the surface.</a:t>
            </a:r>
          </a:p>
          <a:p>
            <a:pPr>
              <a:buFont typeface="Arial" charset="2"/>
              <a:buChar char="•"/>
            </a:pPr>
            <a:r>
              <a:rPr lang="en-US" sz="2400"/>
              <a:t>These are irregularly connected.</a:t>
            </a:r>
          </a:p>
          <a:p>
            <a:pPr>
              <a:buFont typeface="Arial" charset="2"/>
              <a:buChar char="•"/>
            </a:pPr>
            <a:r>
              <a:rPr lang="en-US" sz="2400"/>
              <a:t>The mesh generator takes Unstructured Triangular Mesh as input.</a:t>
            </a:r>
          </a:p>
          <a:p>
            <a:pPr marL="0" indent="0"/>
            <a:endParaRPr lang="en-US"/>
          </a:p>
          <a:p>
            <a:pPr marL="0" indent="0"/>
            <a:endParaRPr lang="en-US"/>
          </a:p>
        </p:txBody>
      </p:sp>
      <p:pic>
        <p:nvPicPr>
          <p:cNvPr id="515" name="Picture 515" descr="A picture containing ball, game&#10;&#10;Description automatically generated">
            <a:extLst>
              <a:ext uri="{FF2B5EF4-FFF2-40B4-BE49-F238E27FC236}">
                <a16:creationId xmlns:a16="http://schemas.microsoft.com/office/drawing/2014/main" id="{2760A86F-44B1-4DE8-8BDD-8AF1D4D0DC6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756" r="6150" b="3"/>
          <a:stretch/>
        </p:blipFill>
        <p:spPr>
          <a:xfrm>
            <a:off x="7060690" y="3911798"/>
            <a:ext cx="2006347" cy="1829224"/>
          </a:xfrm>
          <a:prstGeom prst="rect">
            <a:avLst/>
          </a:prstGeom>
          <a:effectLst/>
        </p:spPr>
      </p:pic>
      <p:pic>
        <p:nvPicPr>
          <p:cNvPr id="517" name="Picture 517" descr="A picture containing green, board, plant&#10;&#10;Description automatically generated">
            <a:extLst>
              <a:ext uri="{FF2B5EF4-FFF2-40B4-BE49-F238E27FC236}">
                <a16:creationId xmlns:a16="http://schemas.microsoft.com/office/drawing/2014/main" id="{8D05CD96-E864-439C-B2A6-45A75C00C16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79" r="2" b="2"/>
          <a:stretch/>
        </p:blipFill>
        <p:spPr>
          <a:xfrm>
            <a:off x="9217913" y="3911798"/>
            <a:ext cx="2006766" cy="182922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10A1E1-4F86-4E8C-BAF2-49A39246D5A9}"/>
              </a:ext>
            </a:extLst>
          </p:cNvPr>
          <p:cNvSpPr txBox="1"/>
          <p:nvPr/>
        </p:nvSpPr>
        <p:spPr>
          <a:xfrm>
            <a:off x="4724400" y="3200400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>
              <a:cs typeface="Calibri"/>
            </a:endParaRPr>
          </a:p>
        </p:txBody>
      </p:sp>
      <p:pic>
        <p:nvPicPr>
          <p:cNvPr id="3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D0EB111E-86F3-43BA-8E74-26CB34272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982" y="1168292"/>
            <a:ext cx="7356952" cy="44282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3B5087-331F-402C-BAB1-20BA7918971F}"/>
              </a:ext>
            </a:extLst>
          </p:cNvPr>
          <p:cNvSpPr txBox="1"/>
          <p:nvPr/>
        </p:nvSpPr>
        <p:spPr>
          <a:xfrm>
            <a:off x="2968799" y="191282"/>
            <a:ext cx="477202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Constantia"/>
              </a:rPr>
              <a:t>The   Step Process</a:t>
            </a:r>
            <a:endParaRPr lang="en-US" sz="3600" dirty="0">
              <a:latin typeface="Constantia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3A455D-9347-40F0-B278-ED25BD8352BA}"/>
              </a:ext>
            </a:extLst>
          </p:cNvPr>
          <p:cNvSpPr txBox="1"/>
          <p:nvPr/>
        </p:nvSpPr>
        <p:spPr>
          <a:xfrm>
            <a:off x="3826048" y="113779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>
                <a:latin typeface="Constantia"/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64C61-8EA0-4A41-9D5B-FDC03D23ECF9}"/>
              </a:ext>
            </a:extLst>
          </p:cNvPr>
          <p:cNvSpPr txBox="1"/>
          <p:nvPr/>
        </p:nvSpPr>
        <p:spPr>
          <a:xfrm>
            <a:off x="187891" y="2009775"/>
            <a:ext cx="4572000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buAutoNum type="arabicPeriod"/>
            </a:pPr>
            <a:r>
              <a:rPr lang="en-US" sz="2400"/>
              <a:t>Read the  Input  Geometry </a:t>
            </a:r>
            <a:endParaRPr lang="en-US" sz="2400">
              <a:cs typeface="Calibri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endParaRPr lang="en-US" sz="2400" dirty="0">
              <a:cs typeface="Calibri"/>
            </a:endParaRPr>
          </a:p>
          <a:p>
            <a:pPr marL="514350" indent="-514350">
              <a:buAutoNum type="arabicPeriod"/>
            </a:pPr>
            <a:r>
              <a:rPr lang="en-US" sz="2400">
                <a:cs typeface="Calibri"/>
              </a:rPr>
              <a:t>Use Ray-Casting Triangle Intersection Method</a:t>
            </a:r>
          </a:p>
          <a:p>
            <a:pPr marL="514350" indent="-514350">
              <a:buAutoNum type="arabicPeriod"/>
            </a:pPr>
            <a:endParaRPr lang="en-US" sz="2400" dirty="0">
              <a:cs typeface="Calibri"/>
            </a:endParaRPr>
          </a:p>
          <a:p>
            <a:pPr marL="514350" indent="-514350">
              <a:buAutoNum type="arabicPeriod"/>
            </a:pPr>
            <a:r>
              <a:rPr lang="en-US" sz="2400">
                <a:ea typeface="+mn-lt"/>
                <a:cs typeface="+mn-lt"/>
              </a:rPr>
              <a:t>Generation of Output Structured Mesh </a:t>
            </a:r>
            <a:endParaRPr lang="en-US" sz="2400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711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E6F249-0042-44CF-B2C6-421A00092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416862"/>
            <a:ext cx="5799516" cy="14421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>
                <a:latin typeface="Constantia"/>
              </a:rPr>
              <a:t>Our Way for Ray Casting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F34465-BA4C-45F7-BE5A-E42FC2E971FB}"/>
              </a:ext>
            </a:extLst>
          </p:cNvPr>
          <p:cNvSpPr txBox="1"/>
          <p:nvPr/>
        </p:nvSpPr>
        <p:spPr>
          <a:xfrm>
            <a:off x="647700" y="1955481"/>
            <a:ext cx="3754987" cy="294741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2000">
                <a:latin typeface="+mj-lt"/>
                <a:ea typeface="+mj-ea"/>
                <a:cs typeface="+mj-cs"/>
              </a:rPr>
              <a:t>We take an input grid of rays in X-Y plane and cast it in the Z direction as shown in figure.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2000">
                <a:latin typeface="+mj-lt"/>
                <a:ea typeface="+mj-ea"/>
                <a:cs typeface="+mj-cs"/>
              </a:rPr>
              <a:t>The surface of object with triangles intersects with the rays and give intersection points.</a:t>
            </a: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endParaRPr lang="en-US" sz="2000" dirty="0">
              <a:latin typeface="+mj-lt"/>
              <a:ea typeface="+mj-ea"/>
              <a:cs typeface="+mj-cs"/>
            </a:endParaRPr>
          </a:p>
          <a:p>
            <a:pPr marL="342900" indent="-342900">
              <a:lnSpc>
                <a:spcPct val="90000"/>
              </a:lnSpc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  <a:buFont typeface="Arial" charset="2"/>
              <a:buChar char="•"/>
            </a:pPr>
            <a:r>
              <a:rPr lang="en-US" sz="2000">
                <a:latin typeface="+mj-lt"/>
                <a:ea typeface="+mj-ea"/>
                <a:cs typeface="+mj-cs"/>
              </a:rPr>
              <a:t>We generate cubical elements at the intersecting points and in the volume of geometry.</a:t>
            </a:r>
          </a:p>
        </p:txBody>
      </p:sp>
      <p:pic>
        <p:nvPicPr>
          <p:cNvPr id="3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B4D1054-8DD7-4795-8080-2AB9B1BC5CF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929" b="-1"/>
          <a:stretch/>
        </p:blipFill>
        <p:spPr>
          <a:xfrm>
            <a:off x="5050389" y="1447799"/>
            <a:ext cx="6493910" cy="45720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76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26C93FB-3323-4A06-BB18-DBAAF770B219}"/>
              </a:ext>
            </a:extLst>
          </p:cNvPr>
          <p:cNvSpPr txBox="1"/>
          <p:nvPr/>
        </p:nvSpPr>
        <p:spPr>
          <a:xfrm>
            <a:off x="4411249" y="402920"/>
            <a:ext cx="668889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latin typeface="Constantia"/>
                <a:cs typeface="Calibri"/>
              </a:rPr>
              <a:t>Our Geometry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E40419-A4EC-4FA9-9AD9-1D6F718FD0BD}"/>
              </a:ext>
            </a:extLst>
          </p:cNvPr>
          <p:cNvSpPr txBox="1"/>
          <p:nvPr/>
        </p:nvSpPr>
        <p:spPr>
          <a:xfrm>
            <a:off x="5361140" y="5851743"/>
            <a:ext cx="304591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cs typeface="Calibri"/>
              </a:rPr>
              <a:t>Sphere</a:t>
            </a:r>
            <a:endParaRPr lang="en-US" sz="2800"/>
          </a:p>
        </p:txBody>
      </p:sp>
      <p:pic>
        <p:nvPicPr>
          <p:cNvPr id="2" name="Picture 2" descr="A picture containing game&#10;&#10;Description automatically generated">
            <a:extLst>
              <a:ext uri="{FF2B5EF4-FFF2-40B4-BE49-F238E27FC236}">
                <a16:creationId xmlns:a16="http://schemas.microsoft.com/office/drawing/2014/main" id="{85B86314-EF1F-470D-A0D2-CDFEDD424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291" y="1773478"/>
            <a:ext cx="5457171" cy="3832963"/>
          </a:xfrm>
          <a:prstGeom prst="rect">
            <a:avLst/>
          </a:prstGeom>
        </p:spPr>
      </p:pic>
      <p:pic>
        <p:nvPicPr>
          <p:cNvPr id="3" name="Picture 3" descr="A picture containing indoor, photo, person, holding&#10;&#10;Description automatically generated">
            <a:extLst>
              <a:ext uri="{FF2B5EF4-FFF2-40B4-BE49-F238E27FC236}">
                <a16:creationId xmlns:a16="http://schemas.microsoft.com/office/drawing/2014/main" id="{076DB63E-D4B5-49D5-9D18-D5B46E9D0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235" y="1775965"/>
            <a:ext cx="4444652" cy="382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64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FC7268A3-AE90-40F3-B2DE-2082452FC1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t="5048" r="3977" b="2644"/>
          <a:stretch/>
        </p:blipFill>
        <p:spPr>
          <a:xfrm>
            <a:off x="6665936" y="1773328"/>
            <a:ext cx="5081654" cy="4220108"/>
          </a:xfrm>
          <a:prstGeom prst="rect">
            <a:avLst/>
          </a:prstGeom>
        </p:spPr>
      </p:pic>
      <p:pic>
        <p:nvPicPr>
          <p:cNvPr id="6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038698E0-97DC-45D1-8C77-9495E5163D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026" t="16827" r="7692" b="14423"/>
          <a:stretch/>
        </p:blipFill>
        <p:spPr>
          <a:xfrm>
            <a:off x="632564" y="1773328"/>
            <a:ext cx="5134082" cy="41593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6C93FB-3323-4A06-BB18-DBAAF770B219}"/>
              </a:ext>
            </a:extLst>
          </p:cNvPr>
          <p:cNvSpPr txBox="1"/>
          <p:nvPr/>
        </p:nvSpPr>
        <p:spPr>
          <a:xfrm>
            <a:off x="3920646" y="517742"/>
            <a:ext cx="668889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dirty="0">
                <a:latin typeface="Constantia"/>
                <a:cs typeface="Calibri"/>
              </a:rPr>
              <a:t>Output Structured Mesh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E40419-A4EC-4FA9-9AD9-1D6F718FD0BD}"/>
              </a:ext>
            </a:extLst>
          </p:cNvPr>
          <p:cNvSpPr txBox="1"/>
          <p:nvPr/>
        </p:nvSpPr>
        <p:spPr>
          <a:xfrm>
            <a:off x="8847551" y="6039633"/>
            <a:ext cx="357826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Input Grid of Rays</a:t>
            </a:r>
            <a:endParaRPr lang="en-US" sz="2400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C45D54-5493-4CCB-9B7B-DC31184CA615}"/>
              </a:ext>
            </a:extLst>
          </p:cNvPr>
          <p:cNvSpPr txBox="1"/>
          <p:nvPr/>
        </p:nvSpPr>
        <p:spPr>
          <a:xfrm>
            <a:off x="361167" y="5924810"/>
            <a:ext cx="357826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cs typeface="Calibri"/>
              </a:rPr>
              <a:t>End Points of Rays</a:t>
            </a:r>
            <a:endParaRPr lang="en-US" sz="2400" dirty="0">
              <a:cs typeface="Calibri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8D1A392-E37E-43B5-937E-B77E105A77A6}"/>
              </a:ext>
            </a:extLst>
          </p:cNvPr>
          <p:cNvCxnSpPr/>
          <p:nvPr/>
        </p:nvCxnSpPr>
        <p:spPr>
          <a:xfrm flipV="1">
            <a:off x="833894" y="4154335"/>
            <a:ext cx="173278" cy="17682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39B288-E67B-4DAB-A7FA-2E3FE1CCA186}"/>
              </a:ext>
            </a:extLst>
          </p:cNvPr>
          <p:cNvCxnSpPr>
            <a:cxnSpLocks/>
          </p:cNvCxnSpPr>
          <p:nvPr/>
        </p:nvCxnSpPr>
        <p:spPr>
          <a:xfrm flipH="1" flipV="1">
            <a:off x="10391254" y="5260801"/>
            <a:ext cx="411270" cy="80792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8620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cage&#10;&#10;Description automatically generated">
            <a:extLst>
              <a:ext uri="{FF2B5EF4-FFF2-40B4-BE49-F238E27FC236}">
                <a16:creationId xmlns:a16="http://schemas.microsoft.com/office/drawing/2014/main" id="{34EBD4C6-6DB5-49CD-9E5E-7B99F753DE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93" t="12921" r="14405" b="9831"/>
          <a:stretch/>
        </p:blipFill>
        <p:spPr>
          <a:xfrm>
            <a:off x="569935" y="2076038"/>
            <a:ext cx="5123841" cy="3521949"/>
          </a:xfrm>
          <a:prstGeom prst="rect">
            <a:avLst/>
          </a:prstGeom>
        </p:spPr>
      </p:pic>
      <p:pic>
        <p:nvPicPr>
          <p:cNvPr id="6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10924387-A6E2-4C52-B22C-3E2E656342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94" t="5119" r="2296" b="10239"/>
          <a:stretch/>
        </p:blipFill>
        <p:spPr>
          <a:xfrm>
            <a:off x="6436292" y="2076040"/>
            <a:ext cx="5290408" cy="35213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C7BC35-A146-47FE-AEE6-64B613C89A3D}"/>
              </a:ext>
            </a:extLst>
          </p:cNvPr>
          <p:cNvSpPr txBox="1"/>
          <p:nvPr/>
        </p:nvSpPr>
        <p:spPr>
          <a:xfrm>
            <a:off x="4442565" y="590811"/>
            <a:ext cx="372440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latin typeface="Constantia"/>
              </a:rPr>
              <a:t>More Views</a:t>
            </a:r>
            <a:endParaRPr lang="en-US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DE4A33-57D0-4563-9D6E-DF2A6E20ED9B}"/>
              </a:ext>
            </a:extLst>
          </p:cNvPr>
          <p:cNvSpPr txBox="1"/>
          <p:nvPr/>
        </p:nvSpPr>
        <p:spPr>
          <a:xfrm>
            <a:off x="8217987" y="5733659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Top View</a:t>
            </a:r>
            <a:endParaRPr lang="en-US" dirty="0"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7B297A-0BB8-4735-B803-95A172998B89}"/>
              </a:ext>
            </a:extLst>
          </p:cNvPr>
          <p:cNvCxnSpPr/>
          <p:nvPr/>
        </p:nvCxnSpPr>
        <p:spPr>
          <a:xfrm>
            <a:off x="9344417" y="3796431"/>
            <a:ext cx="987468" cy="11336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BF739D9-2952-49F5-B870-F631584F348F}"/>
              </a:ext>
            </a:extLst>
          </p:cNvPr>
          <p:cNvSpPr txBox="1"/>
          <p:nvPr/>
        </p:nvSpPr>
        <p:spPr>
          <a:xfrm>
            <a:off x="10232590" y="4961221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Voxels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23004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066D2AD-45B3-4580-A691-E5968F9B53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BFE41CA-01C7-4999-9BC7-050FDE7EAF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5B2D66-8E18-46D7-967B-1A3B48ACF55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43</Words>
  <Application>Microsoft Office PowerPoint</Application>
  <PresentationFormat>Widescreen</PresentationFormat>
  <Paragraphs>19</Paragraphs>
  <Slides>15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Ion</vt:lpstr>
      <vt:lpstr>Structured Mesh Generation</vt:lpstr>
      <vt:lpstr>Summer Research Internship  Presentation</vt:lpstr>
      <vt:lpstr>PowerPoint Presentation</vt:lpstr>
      <vt:lpstr>Unstructured Triangular Mesh</vt:lpstr>
      <vt:lpstr>PowerPoint Presentation</vt:lpstr>
      <vt:lpstr>Our Way for Ray Casting</vt:lpstr>
      <vt:lpstr>PowerPoint Presentation</vt:lpstr>
      <vt:lpstr>PowerPoint Presentation</vt:lpstr>
      <vt:lpstr>PowerPoint Presentation</vt:lpstr>
      <vt:lpstr>Tools Used</vt:lpstr>
      <vt:lpstr>Why and Where it is used</vt:lpstr>
      <vt:lpstr>Optimization</vt:lpstr>
      <vt:lpstr>Conclusion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Future Design</dc:title>
  <dc:creator/>
  <cp:lastModifiedBy/>
  <cp:revision>1805</cp:revision>
  <dcterms:created xsi:type="dcterms:W3CDTF">2020-08-02T07:51:22Z</dcterms:created>
  <dcterms:modified xsi:type="dcterms:W3CDTF">2020-08-05T16:43:00Z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